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0089-7A59-4524-99DE-F9BA7C1F6D85}" type="datetimeFigureOut">
              <a:rPr lang="pt-BR" smtClean="0"/>
              <a:pPr/>
              <a:t>20/01/2020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4574E-BCAA-4935-8A94-3E4D89BA175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 advTm="1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0089-7A59-4524-99DE-F9BA7C1F6D85}" type="datetimeFigureOut">
              <a:rPr lang="pt-BR" smtClean="0"/>
              <a:pPr/>
              <a:t>20/01/2020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4574E-BCAA-4935-8A94-3E4D89BA175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 advTm="1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0089-7A59-4524-99DE-F9BA7C1F6D85}" type="datetimeFigureOut">
              <a:rPr lang="pt-BR" smtClean="0"/>
              <a:pPr/>
              <a:t>20/01/2020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4574E-BCAA-4935-8A94-3E4D89BA175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 advTm="1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0089-7A59-4524-99DE-F9BA7C1F6D85}" type="datetimeFigureOut">
              <a:rPr lang="pt-BR" smtClean="0"/>
              <a:pPr/>
              <a:t>20/01/2020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4574E-BCAA-4935-8A94-3E4D89BA175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 advTm="1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0089-7A59-4524-99DE-F9BA7C1F6D85}" type="datetimeFigureOut">
              <a:rPr lang="pt-BR" smtClean="0"/>
              <a:pPr/>
              <a:t>20/01/2020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4574E-BCAA-4935-8A94-3E4D89BA175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 advTm="1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0089-7A59-4524-99DE-F9BA7C1F6D85}" type="datetimeFigureOut">
              <a:rPr lang="pt-BR" smtClean="0"/>
              <a:pPr/>
              <a:t>20/01/2020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4574E-BCAA-4935-8A94-3E4D89BA175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 advTm="1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0089-7A59-4524-99DE-F9BA7C1F6D85}" type="datetimeFigureOut">
              <a:rPr lang="pt-BR" smtClean="0"/>
              <a:pPr/>
              <a:t>20/01/2020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4574E-BCAA-4935-8A94-3E4D89BA175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 advTm="1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0089-7A59-4524-99DE-F9BA7C1F6D85}" type="datetimeFigureOut">
              <a:rPr lang="pt-BR" smtClean="0"/>
              <a:pPr/>
              <a:t>20/01/2020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4574E-BCAA-4935-8A94-3E4D89BA175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 advTm="1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0089-7A59-4524-99DE-F9BA7C1F6D85}" type="datetimeFigureOut">
              <a:rPr lang="pt-BR" smtClean="0"/>
              <a:pPr/>
              <a:t>20/01/2020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4574E-BCAA-4935-8A94-3E4D89BA175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 advTm="1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0089-7A59-4524-99DE-F9BA7C1F6D85}" type="datetimeFigureOut">
              <a:rPr lang="pt-BR" smtClean="0"/>
              <a:pPr/>
              <a:t>20/01/2020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4574E-BCAA-4935-8A94-3E4D89BA175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 advTm="1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0089-7A59-4524-99DE-F9BA7C1F6D85}" type="datetimeFigureOut">
              <a:rPr lang="pt-BR" smtClean="0"/>
              <a:pPr/>
              <a:t>20/01/2020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4574E-BCAA-4935-8A94-3E4D89BA175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 advTm="1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0089-7A59-4524-99DE-F9BA7C1F6D85}" type="datetimeFigureOut">
              <a:rPr lang="pt-BR" smtClean="0"/>
              <a:pPr/>
              <a:t>20/01/2020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4574E-BCAA-4935-8A94-3E4D89BA175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Tm="15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rtaleducacao.com.br/conteudo/artigos/esporte/a-importancia-do-jogo-e-da-brincadeira-na-educacao-infantil/53362" TargetMode="External"/><Relationship Id="rId7" Type="http://schemas.openxmlformats.org/officeDocument/2006/relationships/hyperlink" Target="https://br.guiainfantil.com/materias/cultura-e-lazer/jogosbrincadeiras-mais-populares-no-brasil-para-as-criancas/" TargetMode="External"/><Relationship Id="rId2" Type="http://schemas.openxmlformats.org/officeDocument/2006/relationships/hyperlink" Target="http://www.planalto.gov.br/ccivil_03/_Ato2004-2006/2005/Lei/L11114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igmae.com/brincadeiras-populares/" TargetMode="External"/><Relationship Id="rId5" Type="http://schemas.openxmlformats.org/officeDocument/2006/relationships/hyperlink" Target="https://pt.wikipedia.org/wiki/Brincadeira" TargetMode="External"/><Relationship Id="rId4" Type="http://schemas.openxmlformats.org/officeDocument/2006/relationships/hyperlink" Target="https://pt.wikipedia.org/wiki/Jogo_educativo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t.wikipedia.org/wiki/Brincadeir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r.guiainfantil.com/materias/cultura-e-lazer/jogos/amarelinha-jogo-e-brincadeira-de-crianca/" TargetMode="External"/><Relationship Id="rId2" Type="http://schemas.openxmlformats.org/officeDocument/2006/relationships/hyperlink" Target="https://br.guiainfantil.com/materias/educacao/jogosesconde-esconde-brincadeiras-para-crianca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r.guiainfantil.com/materias/educacao/jogoscabra-cega-brincadeiras-para-criancas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1472" y="2071678"/>
            <a:ext cx="8172480" cy="1470025"/>
          </a:xfrm>
        </p:spPr>
        <p:txBody>
          <a:bodyPr>
            <a:noAutofit/>
          </a:bodyPr>
          <a:lstStyle/>
          <a:p>
            <a:r>
              <a:rPr lang="pt-BR" sz="5000" b="1" dirty="0" smtClean="0"/>
              <a:t>O Brincar na Educação Infantil</a:t>
            </a:r>
            <a:endParaRPr lang="pt-BR" sz="50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1472" y="6000768"/>
            <a:ext cx="8215370" cy="571504"/>
          </a:xfrm>
        </p:spPr>
        <p:txBody>
          <a:bodyPr>
            <a:noAutofit/>
          </a:bodyPr>
          <a:lstStyle/>
          <a:p>
            <a:r>
              <a:rPr lang="pt-BR" sz="2500" dirty="0" smtClean="0"/>
              <a:t>Modo resumido para facilitar a similação por Bruna Favoreto</a:t>
            </a:r>
            <a:endParaRPr lang="pt-BR" sz="2500" dirty="0"/>
          </a:p>
        </p:txBody>
      </p:sp>
    </p:spTree>
  </p:cSld>
  <p:clrMapOvr>
    <a:masterClrMapping/>
  </p:clrMapOvr>
  <p:transition spd="med" advTm="15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Fontes e Referências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buFontTx/>
              <a:buChar char="-"/>
            </a:pPr>
            <a:r>
              <a:rPr lang="pt-BR" b="1" dirty="0" smtClean="0">
                <a:hlinkClick r:id="rId2"/>
              </a:rPr>
              <a:t>Planalto do Governo</a:t>
            </a:r>
            <a:r>
              <a:rPr lang="pt-BR" b="1" dirty="0" smtClean="0"/>
              <a:t>;</a:t>
            </a:r>
          </a:p>
          <a:p>
            <a:pPr>
              <a:buFontTx/>
              <a:buChar char="-"/>
            </a:pPr>
            <a:r>
              <a:rPr lang="pt-BR" b="1" dirty="0" smtClean="0">
                <a:hlinkClick r:id="rId3"/>
              </a:rPr>
              <a:t>Portal da Educação</a:t>
            </a:r>
            <a:r>
              <a:rPr lang="pt-BR" b="1" dirty="0" smtClean="0"/>
              <a:t>;</a:t>
            </a:r>
          </a:p>
          <a:p>
            <a:pPr>
              <a:buFontTx/>
              <a:buChar char="-"/>
            </a:pPr>
            <a:r>
              <a:rPr lang="pt-BR" b="1" dirty="0" smtClean="0">
                <a:hlinkClick r:id="rId4"/>
              </a:rPr>
              <a:t>Wikipédia – Jogos Educativos</a:t>
            </a:r>
            <a:r>
              <a:rPr lang="pt-BR" b="1" dirty="0" smtClean="0"/>
              <a:t>;</a:t>
            </a:r>
          </a:p>
          <a:p>
            <a:pPr>
              <a:buFontTx/>
              <a:buChar char="-"/>
            </a:pPr>
            <a:r>
              <a:rPr lang="pt-BR" b="1" dirty="0" smtClean="0">
                <a:hlinkClick r:id="rId5"/>
              </a:rPr>
              <a:t>Wikipédia - Brincadeiras</a:t>
            </a:r>
            <a:r>
              <a:rPr lang="pt-BR" b="1" dirty="0" smtClean="0"/>
              <a:t>;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Sites:</a:t>
            </a:r>
          </a:p>
          <a:p>
            <a:pPr>
              <a:buFontTx/>
              <a:buChar char="-"/>
            </a:pPr>
            <a:r>
              <a:rPr lang="pt-BR" dirty="0" smtClean="0">
                <a:hlinkClick r:id="rId6"/>
              </a:rPr>
              <a:t>https://www.bigmae.com/brincadeiras-populares</a:t>
            </a:r>
            <a:r>
              <a:rPr lang="pt-BR" dirty="0" smtClean="0">
                <a:hlinkClick r:id="rId6"/>
              </a:rPr>
              <a:t>/</a:t>
            </a:r>
            <a:endParaRPr lang="pt-BR" dirty="0" smtClean="0"/>
          </a:p>
          <a:p>
            <a:pPr>
              <a:buFontTx/>
              <a:buChar char="-"/>
            </a:pPr>
            <a:r>
              <a:rPr lang="pt-BR" dirty="0" smtClean="0">
                <a:hlinkClick r:id="rId7"/>
              </a:rPr>
              <a:t>https://br.guiainfantil.com/materias/cultura-e-lazer/jogosbrincadeiras-mais-populares-no-brasil-para-as-criancas/</a:t>
            </a:r>
            <a:endParaRPr lang="pt-BR" b="1" dirty="0" smtClean="0"/>
          </a:p>
          <a:p>
            <a:pPr>
              <a:buFontTx/>
              <a:buChar char="-"/>
            </a:pPr>
            <a:endParaRPr lang="pt-BR" dirty="0"/>
          </a:p>
        </p:txBody>
      </p:sp>
    </p:spTree>
  </p:cSld>
  <p:clrMapOvr>
    <a:masterClrMapping/>
  </p:clrMapOvr>
  <p:transition spd="med" advTm="1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pt-BR" sz="3000" b="1" dirty="0" smtClean="0"/>
              <a:t>A importância do Brincar na Educação Infantil</a:t>
            </a:r>
            <a:endParaRPr lang="pt-BR" sz="3000" b="1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78647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pt-BR" dirty="0" smtClean="0"/>
              <a:t>	</a:t>
            </a:r>
            <a:r>
              <a:rPr lang="pt-BR" sz="6400" dirty="0" smtClean="0"/>
              <a:t>Quando </a:t>
            </a:r>
            <a:r>
              <a:rPr lang="pt-BR" sz="6400" dirty="0" smtClean="0"/>
              <a:t>falamos de Educação </a:t>
            </a:r>
            <a:r>
              <a:rPr lang="pt-BR" sz="6400" dirty="0" smtClean="0"/>
              <a:t>Infantil (E.I), sabemos que se </a:t>
            </a:r>
            <a:r>
              <a:rPr lang="pt-BR" sz="6400" dirty="0" smtClean="0"/>
              <a:t>trata de crianças na faixa etária de 0 a 5 anos, definida hoje como primeira etapa da Educação Básica, conforme Lei n.11.114, de 16 de maio de </a:t>
            </a:r>
            <a:r>
              <a:rPr lang="pt-BR" sz="6400" dirty="0" smtClean="0"/>
              <a:t>2005.</a:t>
            </a:r>
          </a:p>
          <a:p>
            <a:pPr>
              <a:buNone/>
            </a:pPr>
            <a:endParaRPr lang="pt-BR" sz="6400" dirty="0" smtClean="0"/>
          </a:p>
          <a:p>
            <a:pPr>
              <a:buNone/>
            </a:pPr>
            <a:r>
              <a:rPr lang="pt-BR" sz="6400" dirty="0" smtClean="0"/>
              <a:t>	</a:t>
            </a:r>
            <a:r>
              <a:rPr lang="pt-BR" sz="6400" dirty="0" smtClean="0"/>
              <a:t>Quanto antes a criança for inserida na escola de E.I, mas oportunidades de ampliação ela terá como vivência de aprendizagens inéditas de comunicação, relações e atitudes de diversas maneiras, regras, limites valores culturais e morais.</a:t>
            </a:r>
          </a:p>
          <a:p>
            <a:pPr>
              <a:buNone/>
            </a:pPr>
            <a:endParaRPr lang="pt-BR" sz="6400" dirty="0" smtClean="0"/>
          </a:p>
          <a:p>
            <a:pPr>
              <a:buNone/>
            </a:pPr>
            <a:r>
              <a:rPr lang="pt-BR" sz="6400" dirty="0" smtClean="0"/>
              <a:t>	</a:t>
            </a:r>
            <a:r>
              <a:rPr lang="pt-BR" sz="6400" dirty="0" smtClean="0"/>
              <a:t>A utilização de jogos e brincadeiras na E.I como processo de ensino está cada vez mais aceito, pois estimula o raciocínio, favorece a vivência de conteúdos com relação as situações do cotidiano. </a:t>
            </a:r>
          </a:p>
          <a:p>
            <a:pPr>
              <a:buNone/>
            </a:pPr>
            <a:endParaRPr lang="pt-BR" sz="6400" dirty="0" smtClean="0"/>
          </a:p>
          <a:p>
            <a:pPr>
              <a:buNone/>
            </a:pPr>
            <a:r>
              <a:rPr lang="pt-BR" sz="6400" dirty="0" smtClean="0"/>
              <a:t>	</a:t>
            </a:r>
            <a:r>
              <a:rPr lang="pt-BR" sz="6400" dirty="0" smtClean="0"/>
              <a:t>O </a:t>
            </a:r>
            <a:r>
              <a:rPr lang="pt-BR" sz="6400" dirty="0" smtClean="0"/>
              <a:t>brincar é, portanto, uma atividade natural, espontânea e necessária para criança, constituindo-se em uma peça importantíssima a sua formação seu papel transcende o mero controle de habilidades. É muito mais abrangente. Sua importância é notável, já que, por meio dessas atividades, a criança constrói o seu próprio mundo. (SANTOS, 1995, p.4</a:t>
            </a:r>
            <a:r>
              <a:rPr lang="pt-BR" sz="6400" dirty="0" smtClean="0"/>
              <a:t>).</a:t>
            </a:r>
          </a:p>
          <a:p>
            <a:pPr>
              <a:buNone/>
            </a:pPr>
            <a:endParaRPr lang="pt-BR" sz="6400" dirty="0" smtClean="0"/>
          </a:p>
          <a:p>
            <a:pPr>
              <a:buNone/>
            </a:pPr>
            <a:r>
              <a:rPr lang="pt-BR" sz="6400" dirty="0" smtClean="0"/>
              <a:t>	</a:t>
            </a:r>
            <a:r>
              <a:rPr lang="pt-BR" sz="6400" dirty="0" smtClean="0"/>
              <a:t>Sabemos que o brincar estimula o desenvolvimento intelectual da criança e também desenvolve os hábitos essenciais para seu crescimento como raciocínio, perseverança, persistência, companheirismo, entre outros. É pela brincadeira que ela também comunica seus sentimentos, fantasias, ideias e intercambiando o real  e o imaginário.</a:t>
            </a:r>
            <a:r>
              <a:rPr lang="pt-BR" sz="6400" dirty="0" smtClean="0"/>
              <a:t> </a:t>
            </a:r>
            <a:r>
              <a:rPr lang="pt-BR" sz="6400" dirty="0" smtClean="0"/>
              <a:t>A criança sente prazer na brincadeira, seja ela criativa ou não.</a:t>
            </a:r>
          </a:p>
          <a:p>
            <a:pPr>
              <a:buNone/>
            </a:pPr>
            <a:endParaRPr lang="pt-BR" sz="6400" dirty="0" smtClean="0"/>
          </a:p>
          <a:p>
            <a:pPr>
              <a:buNone/>
            </a:pPr>
            <a:r>
              <a:rPr lang="pt-BR" sz="6400" dirty="0" smtClean="0"/>
              <a:t>	</a:t>
            </a:r>
            <a:r>
              <a:rPr lang="pt-BR" sz="6400" dirty="0" smtClean="0"/>
              <a:t>Desta forma temos que ver o s jogos e brincadeiras como </a:t>
            </a:r>
            <a:r>
              <a:rPr lang="pt-BR" sz="6400" dirty="0" smtClean="0"/>
              <a:t>e</a:t>
            </a:r>
            <a:r>
              <a:rPr lang="pt-BR" sz="6400" dirty="0" smtClean="0"/>
              <a:t>stratégias de privilegiar os conteúdos da realidade , tendo o brincar como destaque na Educação Infantil. 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	</a:t>
            </a: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 smtClean="0"/>
              <a:t> </a:t>
            </a:r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 smtClean="0"/>
              <a:t> </a:t>
            </a:r>
          </a:p>
          <a:p>
            <a:pPr>
              <a:buNone/>
            </a:pPr>
            <a:r>
              <a:rPr lang="pt-BR" dirty="0" smtClean="0"/>
              <a:t>	</a:t>
            </a:r>
            <a:endParaRPr lang="pt-BR" dirty="0"/>
          </a:p>
        </p:txBody>
      </p:sp>
    </p:spTree>
  </p:cSld>
  <p:clrMapOvr>
    <a:masterClrMapping/>
  </p:clrMapOvr>
  <p:transition spd="med" advTm="1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pt-BR" sz="3000" b="1" dirty="0" smtClean="0"/>
              <a:t>Jogos Educativos</a:t>
            </a:r>
            <a:endParaRPr lang="pt-BR" sz="3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857232"/>
            <a:ext cx="8715436" cy="600076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t-BR" dirty="0" smtClean="0"/>
              <a:t>	Os </a:t>
            </a:r>
            <a:r>
              <a:rPr lang="pt-BR" dirty="0" smtClean="0"/>
              <a:t>brinquedos e jogos são utilizados para gerar diversão à criança e/ou aos adultos. Contudo, atualmente muitos jogos são levados à sala de aula para que, a partir dele, o professor torne possível a aprendizagem e o desenvolvimento de habilidades requeridas durante as aulas. Quando o jogo ou objeto lúdico é inserido na aula, deixa de fazer parte de uma brincadeira e passa a ser um material pedagógico.  De acordo com Kishimoto (1998), essas estratégias metodológicas podem exercer ambas as funções.Os jogos educacionais facilitam e estimulam a aprendizagem através da interação, desenvolvendo capacidades cognitivas e a coordenação motora</a:t>
            </a:r>
            <a:r>
              <a:rPr lang="pt-BR" dirty="0" smtClean="0"/>
              <a:t>.</a:t>
            </a:r>
          </a:p>
          <a:p>
            <a:pPr>
              <a:buNone/>
            </a:pPr>
            <a:r>
              <a:rPr lang="pt-BR" dirty="0" smtClean="0"/>
              <a:t>	 Jogos educativos estimulam e favorecem o aprendizado dos discentes e o processo de socialização, além de contribuir para a formação de sua personalidade. Para isso, os jogos educativos mobilizam esquemas mentais, estimulam o pensamento, a ordenação de tempo e de espaço. Eles também favorecem a aquisição de condutas cognitivas e desenvolvimento de habilidades como coordenação, destreza, rapidez, força e concentração</a:t>
            </a:r>
            <a:r>
              <a:rPr lang="pt-BR" dirty="0" smtClean="0"/>
              <a:t>.</a:t>
            </a:r>
          </a:p>
          <a:p>
            <a:pPr>
              <a:buNone/>
            </a:pPr>
            <a:r>
              <a:rPr lang="pt-BR" dirty="0" smtClean="0"/>
              <a:t>	 A maior parte dos jogos educativos é voltada para o público infantil. Existem dois grupos principais de jogos infantis: os de enredo e os de regras. Os jogos de enredo também são chamados de jogo imaginativo, de faz-de-conta, de papéis, simbólico ou sócio-dramático. Os jogos de regras visam promover o desenvolvimento cognitivo e afetivo-social do jogador. Neles, as crianças se imaginam nos papéis dos adultos, representando a realidade que vivem, ou que gostariam de vivenciar</a:t>
            </a:r>
            <a:r>
              <a:rPr lang="pt-BR" dirty="0" smtClean="0"/>
              <a:t>.</a:t>
            </a:r>
          </a:p>
          <a:p>
            <a:pPr>
              <a:buNone/>
            </a:pPr>
            <a:r>
              <a:rPr lang="pt-BR" dirty="0" smtClean="0"/>
              <a:t>	</a:t>
            </a:r>
            <a:endParaRPr lang="pt-BR" dirty="0"/>
          </a:p>
        </p:txBody>
      </p:sp>
    </p:spTree>
  </p:cSld>
  <p:clrMapOvr>
    <a:masterClrMapping/>
  </p:clrMapOvr>
  <p:transition spd="med" advTm="15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39784"/>
          </a:xfrm>
        </p:spPr>
        <p:txBody>
          <a:bodyPr>
            <a:normAutofit/>
          </a:bodyPr>
          <a:lstStyle/>
          <a:p>
            <a:r>
              <a:rPr lang="pt-BR" sz="3000" b="1" dirty="0" smtClean="0"/>
              <a:t>Brincadeiras </a:t>
            </a:r>
            <a:endParaRPr lang="pt-BR" sz="3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760425"/>
            <a:ext cx="8715436" cy="588328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t-BR" dirty="0" smtClean="0"/>
              <a:t>	É </a:t>
            </a:r>
            <a:r>
              <a:rPr lang="pt-BR" dirty="0" smtClean="0"/>
              <a:t>uma forma de </a:t>
            </a:r>
            <a:r>
              <a:rPr lang="pt-BR" dirty="0" smtClean="0"/>
              <a:t>jogo</a:t>
            </a:r>
            <a:r>
              <a:rPr lang="pt-BR" dirty="0" smtClean="0"/>
              <a:t> livremente estruturada que geralmente inclui </a:t>
            </a:r>
            <a:r>
              <a:rPr lang="pt-BR" dirty="0" smtClean="0"/>
              <a:t>encenação, </a:t>
            </a:r>
            <a:r>
              <a:rPr lang="pt-BR" dirty="0" smtClean="0"/>
              <a:t>substituição de objetos e comportamento </a:t>
            </a:r>
            <a:r>
              <a:rPr lang="pt-BR" dirty="0" smtClean="0"/>
              <a:t>não-literal.</a:t>
            </a:r>
            <a:r>
              <a:rPr lang="pt-BR" dirty="0" smtClean="0"/>
              <a:t> O que separa a brincadeira de outras atividades diárias é o seu aspecto divertido e criativo, em vez de ser uma ação realizada em prol da sobrevivência ou da </a:t>
            </a:r>
            <a:r>
              <a:rPr lang="pt-BR" dirty="0" smtClean="0"/>
              <a:t>necessidade.</a:t>
            </a:r>
            <a:r>
              <a:rPr lang="pt-BR" dirty="0" smtClean="0"/>
              <a:t> As crianças se envolvem em brincadeiras por uma série de razões, que fornecem à criança um ambiente seguro para expressar medos e </a:t>
            </a:r>
            <a:r>
              <a:rPr lang="pt-BR" dirty="0" smtClean="0"/>
              <a:t>desejos.</a:t>
            </a:r>
            <a:r>
              <a:rPr lang="pt-BR" dirty="0" smtClean="0"/>
              <a:t> Quando as crianças participam do jogo de fantasia, elas estão integrando e fortalecendo o conhecimento adquirido </a:t>
            </a:r>
            <a:r>
              <a:rPr lang="pt-BR" dirty="0" smtClean="0"/>
              <a:t>anteriormente.</a:t>
            </a:r>
          </a:p>
          <a:p>
            <a:pPr>
              <a:buNone/>
            </a:pPr>
            <a:r>
              <a:rPr lang="pt-BR" dirty="0" smtClean="0"/>
              <a:t>	 As crianças que têm melhores capacidades de pretensão e fantasia também mostram uma melhor competência social, capacidades cognitivas e uma capacidade de tomar a perspectiva dos </a:t>
            </a:r>
            <a:r>
              <a:rPr lang="pt-BR" dirty="0" smtClean="0"/>
              <a:t>outros.</a:t>
            </a:r>
            <a:r>
              <a:rPr lang="pt-BR" dirty="0" smtClean="0"/>
              <a:t> Para que a atividade seja referida como brincadeira, o indivíduo deve estar se desviando intencionalmente da realidade. O indivíduo deve estar ciente do contraste entre a situação real e a situação de fazer crer</a:t>
            </a:r>
            <a:r>
              <a:rPr lang="pt-BR" dirty="0" smtClean="0"/>
              <a:t>.</a:t>
            </a:r>
            <a:r>
              <a:rPr lang="pt-BR" baseline="30000" dirty="0" smtClean="0">
                <a:hlinkClick r:id="rId2"/>
              </a:rPr>
              <a:t>[</a:t>
            </a:r>
            <a:r>
              <a:rPr lang="pt-BR" dirty="0" smtClean="0"/>
              <a:t>Se </a:t>
            </a:r>
            <a:r>
              <a:rPr lang="pt-BR" dirty="0" smtClean="0"/>
              <a:t>a criança acredita que a situação de fazer crer é realidade, então ele / ela está interpretando mal a situação ao invés de fingir. Fingir pode ou não pode incluir ação, dependendo se a criança escolhe projetar sua imaginação na realidade ou não</a:t>
            </a:r>
            <a:r>
              <a:rPr lang="pt-BR" dirty="0" smtClean="0"/>
              <a:t>.</a:t>
            </a:r>
          </a:p>
          <a:p>
            <a:pPr>
              <a:buNone/>
            </a:pPr>
            <a:r>
              <a:rPr lang="pt-BR" dirty="0" smtClean="0"/>
              <a:t>	</a:t>
            </a:r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ransition spd="med" advTm="15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pt-BR" sz="3000" b="1" dirty="0" smtClean="0"/>
              <a:t>Brincadeiras Populares e seu valor</a:t>
            </a:r>
            <a:endParaRPr lang="pt-BR" sz="3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928670"/>
            <a:ext cx="8643998" cy="550072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t-BR" dirty="0" smtClean="0"/>
              <a:t>	</a:t>
            </a:r>
            <a:r>
              <a:rPr lang="pt-BR" sz="3700" dirty="0" smtClean="0"/>
              <a:t>O </a:t>
            </a:r>
            <a:r>
              <a:rPr lang="pt-BR" sz="3700" dirty="0" smtClean="0"/>
              <a:t>Brasil é cenário de uma série de brincadeiras tradicionais para crianças, tanto dentro dos lares como ao ar livre. Como a maioria dos países do mundo, as brincadeiras mais conhecidas das crianças são bastante simples e não requerem nenhum tipo de equipamento ou treinamento especial para a participação, e podem coincidir com brincadeiras realizadas em outros países como o </a:t>
            </a:r>
            <a:r>
              <a:rPr lang="pt-BR" sz="3700" dirty="0" smtClean="0">
                <a:hlinkClick r:id="rId2"/>
              </a:rPr>
              <a:t>esconde-esconde</a:t>
            </a:r>
            <a:r>
              <a:rPr lang="pt-BR" sz="3700" dirty="0" smtClean="0"/>
              <a:t>, o pega-pega, </a:t>
            </a:r>
            <a:r>
              <a:rPr lang="pt-BR" sz="3700" dirty="0" smtClean="0">
                <a:hlinkClick r:id="rId3"/>
              </a:rPr>
              <a:t>a amarelinha</a:t>
            </a:r>
            <a:r>
              <a:rPr lang="pt-BR" sz="3700" dirty="0" smtClean="0"/>
              <a:t>, cinco </a:t>
            </a:r>
            <a:r>
              <a:rPr lang="pt-BR" sz="3700" dirty="0" err="1" smtClean="0"/>
              <a:t>marias</a:t>
            </a:r>
            <a:r>
              <a:rPr lang="pt-BR" sz="3700" dirty="0" smtClean="0"/>
              <a:t>, </a:t>
            </a:r>
            <a:r>
              <a:rPr lang="pt-BR" sz="3700" dirty="0" smtClean="0">
                <a:hlinkClick r:id="rId4"/>
              </a:rPr>
              <a:t>cabra-cega</a:t>
            </a:r>
            <a:r>
              <a:rPr lang="pt-BR" sz="3700" dirty="0" smtClean="0"/>
              <a:t> e a peteca, dentre outras.</a:t>
            </a:r>
          </a:p>
          <a:p>
            <a:pPr>
              <a:buNone/>
            </a:pPr>
            <a:r>
              <a:rPr lang="pt-BR" sz="3700" dirty="0" smtClean="0"/>
              <a:t>	No </a:t>
            </a:r>
            <a:r>
              <a:rPr lang="pt-BR" sz="3700" dirty="0" smtClean="0"/>
              <a:t>Brasil, as crianças podem brincar dos mesmos jogos que crianças de outros países podem realizar, com a diferença de algumas brincadeiras que vêm da tradição folclórica e cultura do país. Alguns brinquedos feitos artesanalmente já não se </a:t>
            </a:r>
            <a:r>
              <a:rPr lang="pt-BR" sz="3700" dirty="0" err="1" smtClean="0"/>
              <a:t>veem</a:t>
            </a:r>
            <a:r>
              <a:rPr lang="pt-BR" sz="3700" dirty="0" smtClean="0"/>
              <a:t> nas ruas como o carrinho de rolimã, tão comuns até a década de 80. Jogar pião, empinar pipa, papagaio ainda podem ser observados em diversas cidades do interior.</a:t>
            </a:r>
          </a:p>
          <a:p>
            <a:pPr>
              <a:buNone/>
            </a:pPr>
            <a:r>
              <a:rPr lang="pt-BR" sz="3700" dirty="0" smtClean="0"/>
              <a:t>	Como </a:t>
            </a:r>
            <a:r>
              <a:rPr lang="pt-BR" sz="3700" dirty="0" smtClean="0"/>
              <a:t>o Brasil é um país muito grande, algumas brincadeiras são bem típicas de cada região ou podem ter nomes diferentes. </a:t>
            </a:r>
          </a:p>
          <a:p>
            <a:pPr>
              <a:buNone/>
            </a:pPr>
            <a:endParaRPr lang="pt-BR" sz="3700" dirty="0"/>
          </a:p>
        </p:txBody>
      </p:sp>
    </p:spTree>
  </p:cSld>
  <p:clrMapOvr>
    <a:masterClrMapping/>
  </p:clrMapOvr>
  <p:transition spd="med" advTm="15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Alguns Jogos e Brincadeiras</a:t>
            </a:r>
            <a:endParaRPr lang="pt-BR" b="1" dirty="0"/>
          </a:p>
        </p:txBody>
      </p:sp>
      <p:pic>
        <p:nvPicPr>
          <p:cNvPr id="4" name="Espaço Reservado para Conteúdo 3" descr="cabra ceg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384" y="1285860"/>
            <a:ext cx="2279476" cy="1857388"/>
          </a:xfrm>
        </p:spPr>
      </p:pic>
      <p:sp>
        <p:nvSpPr>
          <p:cNvPr id="5" name="CaixaDeTexto 4"/>
          <p:cNvSpPr txBox="1"/>
          <p:nvPr/>
        </p:nvSpPr>
        <p:spPr>
          <a:xfrm>
            <a:off x="2428860" y="1214422"/>
            <a:ext cx="64294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CABRA CEGA - </a:t>
            </a:r>
            <a:r>
              <a:rPr lang="pt-BR" dirty="0" smtClean="0"/>
              <a:t>Um divertido jogo em que um dos participantes terá que adivinhar, com os olhos vendados, quem é que ele encontrou.</a:t>
            </a:r>
          </a:p>
          <a:p>
            <a:r>
              <a:rPr lang="pt-BR" b="1" dirty="0" smtClean="0"/>
              <a:t>Como jogar: </a:t>
            </a:r>
            <a:r>
              <a:rPr lang="pt-BR" dirty="0" smtClean="0"/>
              <a:t>coloque uma venda (pedaço de pano) nos olhos de uma das crianças e peça para as outras ficarem paradas em algum lugar do ambiente. Quando aquela que estiver “cega” trombar com alguém, terá que adivinhar quem é.</a:t>
            </a:r>
          </a:p>
          <a:p>
            <a:endParaRPr lang="pt-BR" dirty="0"/>
          </a:p>
        </p:txBody>
      </p:sp>
      <p:pic>
        <p:nvPicPr>
          <p:cNvPr id="6" name="Imagem 5" descr="escondeEscond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1" y="3857628"/>
            <a:ext cx="2632493" cy="1928826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3000364" y="3826567"/>
            <a:ext cx="58579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ESCONDE-ESCONDE - </a:t>
            </a:r>
            <a:r>
              <a:rPr lang="pt-BR" dirty="0" smtClean="0"/>
              <a:t>Que se esconder para que alguém tenha que procurar até te achar? A criatividade aqui é essencial para garantir a diversão.</a:t>
            </a:r>
          </a:p>
          <a:p>
            <a:r>
              <a:rPr lang="pt-BR" b="1" dirty="0" smtClean="0"/>
              <a:t>Como jogar: </a:t>
            </a:r>
            <a:r>
              <a:rPr lang="pt-BR" dirty="0" smtClean="0"/>
              <a:t>uma das crianças irá fechar os olhos e contar até 30 (mais ou menos) até que as outras se escondam. O objetivo é encontrá-las nos esconderijos.</a:t>
            </a:r>
          </a:p>
          <a:p>
            <a:endParaRPr lang="pt-BR" dirty="0"/>
          </a:p>
        </p:txBody>
      </p:sp>
    </p:spTree>
  </p:cSld>
  <p:clrMapOvr>
    <a:masterClrMapping/>
  </p:clrMapOvr>
  <p:transition spd="med" advTm="15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Resultado de imagem para MORTO VIV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" name="Imagem 4" descr="MORTO VIV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428604"/>
            <a:ext cx="2139615" cy="1847849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786050" y="138050"/>
            <a:ext cx="592935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MORTO – VIVO - </a:t>
            </a:r>
            <a:r>
              <a:rPr lang="pt-BR" dirty="0" smtClean="0"/>
              <a:t>Se estiver morto, tem que abaixar. Mas se estiver vivo, ficar de pé. Simples, não é? Mas e se alguém começar a falar rápido e repetidamente? Será que as crianças vão acertar?</a:t>
            </a:r>
          </a:p>
          <a:p>
            <a:r>
              <a:rPr lang="pt-BR" b="1" dirty="0" smtClean="0"/>
              <a:t>Como jogar:</a:t>
            </a:r>
            <a:r>
              <a:rPr lang="pt-BR" dirty="0" smtClean="0"/>
              <a:t> escolhe uma pessoa para ficar a frente de todas as outras e gritar “morto” e “vivo”. Sempre que alguém disser morto, abaixa e vivo, de pé. Para ficar ainda mais engraçado, a pessoa que fala pode fazer os movimentos iguais ou ao contrário, para confundir.</a:t>
            </a:r>
          </a:p>
          <a:p>
            <a:endParaRPr lang="pt-BR" dirty="0"/>
          </a:p>
        </p:txBody>
      </p:sp>
      <p:pic>
        <p:nvPicPr>
          <p:cNvPr id="7" name="Imagem 6" descr="amarelinh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3349704"/>
            <a:ext cx="2214578" cy="179380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2786050" y="3201131"/>
            <a:ext cx="61436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AMARELINHA - </a:t>
            </a:r>
            <a:r>
              <a:rPr lang="pt-BR" dirty="0" smtClean="0"/>
              <a:t>Pular de uma perna só, do céu a terra e voltar. Sem parar, sem pisar na linha e desviando de uma pedrinha!</a:t>
            </a:r>
          </a:p>
          <a:p>
            <a:r>
              <a:rPr lang="pt-BR" b="1" dirty="0" smtClean="0"/>
              <a:t>Como jogar:</a:t>
            </a:r>
            <a:r>
              <a:rPr lang="pt-BR" dirty="0" smtClean="0"/>
              <a:t> desenhe no chão vários quadrados com números de 1 a 10. Alguns sozinhos e outros em pares, formando uma linha vertical. A primeira criança tem que jogar uma pedrinha no quadrado de número um para começar. Ela não poderá pisar neste. Os quadrados que estão sozinhos, pula-se de um pé só e aqueles que estão lado a lado, com um pé em cada quadrado.</a:t>
            </a:r>
          </a:p>
          <a:p>
            <a:endParaRPr lang="pt-BR" dirty="0"/>
          </a:p>
        </p:txBody>
      </p:sp>
    </p:spTree>
  </p:cSld>
  <p:clrMapOvr>
    <a:masterClrMapping/>
  </p:clrMapOvr>
  <p:transition spd="med" advTm="15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bolinha de gude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1" y="357166"/>
            <a:ext cx="2250297" cy="178595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571736" y="357166"/>
            <a:ext cx="64294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BOLINHA DE GUDE - </a:t>
            </a:r>
            <a:r>
              <a:rPr lang="pt-BR" dirty="0" smtClean="0"/>
              <a:t>É bem possível que esta brincadeira seja mais popular entre os meninos. E eles faziam coleção de bolinhas de gude em casa. Hoje em dia é mais raro. Mas ainda um clássico para brincar com as crianças.</a:t>
            </a:r>
          </a:p>
          <a:p>
            <a:r>
              <a:rPr lang="pt-BR" b="1" dirty="0" smtClean="0"/>
              <a:t>Como jogar:</a:t>
            </a:r>
            <a:r>
              <a:rPr lang="pt-BR" dirty="0" smtClean="0"/>
              <a:t> desenhe um círculo no chão e coloque uma bolinha de gude dentro (representando cada criança do jogo). Cada hora uma tenta jogar uma outra bolinha sua, na tentativa de empurrar para fora do círculo a bolinha de outra criança</a:t>
            </a:r>
          </a:p>
          <a:p>
            <a:endParaRPr lang="pt-BR" dirty="0"/>
          </a:p>
        </p:txBody>
      </p:sp>
      <p:pic>
        <p:nvPicPr>
          <p:cNvPr id="7" name="Imagem 6" descr="bambol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3357562"/>
            <a:ext cx="2595560" cy="1862942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3071802" y="3286124"/>
            <a:ext cx="58579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BAMBOLÊ </a:t>
            </a:r>
            <a:r>
              <a:rPr lang="pt-BR" dirty="0" smtClean="0"/>
              <a:t>- </a:t>
            </a:r>
            <a:r>
              <a:rPr lang="pt-BR" dirty="0" smtClean="0"/>
              <a:t>Parece fácil, parece simples, mas nem tanto. Você consegue ficar um bambolê na cintura, nos pés ou nas mãos sem deixar cair? E fazer coreografias? Um desafio empolgante para as crianças de hoje.</a:t>
            </a:r>
          </a:p>
          <a:p>
            <a:r>
              <a:rPr lang="pt-BR" b="1" dirty="0" smtClean="0"/>
              <a:t>Como jogar:</a:t>
            </a:r>
            <a:r>
              <a:rPr lang="pt-BR" dirty="0" smtClean="0"/>
              <a:t> compre ou faça você mesmo bambolês em casa (círculos com mangueiras mais resistentes) e tente “rebolar” com o </a:t>
            </a:r>
            <a:r>
              <a:rPr lang="pt-BR" dirty="0" err="1" smtClean="0"/>
              <a:t>banbolê</a:t>
            </a:r>
            <a:r>
              <a:rPr lang="pt-BR" dirty="0" smtClean="0"/>
              <a:t> na cintura. Há uma versão em que roda o bambolê em um dos pés, pulando com uma perna só.</a:t>
            </a:r>
          </a:p>
          <a:p>
            <a:endParaRPr lang="pt-BR" dirty="0"/>
          </a:p>
        </p:txBody>
      </p:sp>
    </p:spTree>
  </p:cSld>
  <p:clrMapOvr>
    <a:masterClrMapping/>
  </p:clrMapOvr>
  <p:transition spd="med" advTm="15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214678" y="785794"/>
            <a:ext cx="550072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 </a:t>
            </a:r>
            <a:r>
              <a:rPr lang="pt-BR" b="1" dirty="0" smtClean="0"/>
              <a:t>CABO DE GUERRA - </a:t>
            </a:r>
            <a:r>
              <a:rPr lang="pt-BR" dirty="0" smtClean="0"/>
              <a:t>Ótima opção para jogar ao ar livre. Principalmente se envolve uma poça de lama! Qual será o time que consegue arrastar o outro? Muita força e persistência nesta brincadeira.</a:t>
            </a:r>
          </a:p>
          <a:p>
            <a:r>
              <a:rPr lang="pt-BR" b="1" dirty="0" smtClean="0"/>
              <a:t>Como jogar:</a:t>
            </a:r>
            <a:r>
              <a:rPr lang="pt-BR" dirty="0" smtClean="0"/>
              <a:t> arrume uma corda bem grande, divida as crianças em duas equipes e estabeleça uma metade. Elas terão que tentar puxar a outra equipe para a sua metade.</a:t>
            </a:r>
          </a:p>
          <a:p>
            <a:endParaRPr lang="pt-BR" dirty="0"/>
          </a:p>
        </p:txBody>
      </p:sp>
      <p:pic>
        <p:nvPicPr>
          <p:cNvPr id="6" name="Imagem 5" descr="cabo de guerr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857232"/>
            <a:ext cx="2613063" cy="1651990"/>
          </a:xfrm>
          <a:prstGeom prst="rect">
            <a:avLst/>
          </a:prstGeom>
        </p:spPr>
      </p:pic>
      <p:pic>
        <p:nvPicPr>
          <p:cNvPr id="7" name="Imagem 6" descr="pip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3714752"/>
            <a:ext cx="2304771" cy="2433632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2928926" y="3571876"/>
            <a:ext cx="592935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EMPINAR PIPA - </a:t>
            </a:r>
            <a:r>
              <a:rPr lang="pt-BR" dirty="0" smtClean="0"/>
              <a:t>As férias era de certeza um momento muito aguardado pelas crianças. Não apenas par se livrarem de algumas obrigações, mas também para poderem criar os seus próprios brinquedos. E um destes era o papagaio ou a pipa.</a:t>
            </a:r>
          </a:p>
          <a:p>
            <a:r>
              <a:rPr lang="pt-BR" b="1" dirty="0" smtClean="0"/>
              <a:t>Como jogar:</a:t>
            </a:r>
            <a:r>
              <a:rPr lang="pt-BR" dirty="0" smtClean="0"/>
              <a:t> taquaras de bambu, ceda, </a:t>
            </a:r>
            <a:r>
              <a:rPr lang="pt-BR" dirty="0" err="1" smtClean="0"/>
              <a:t>durex</a:t>
            </a:r>
            <a:r>
              <a:rPr lang="pt-BR" dirty="0" smtClean="0"/>
              <a:t> ou cola e linha para papagaio (sem cerol) e tirar de plástico para a </a:t>
            </a:r>
            <a:r>
              <a:rPr lang="pt-BR" dirty="0" err="1" smtClean="0"/>
              <a:t>rabiola</a:t>
            </a:r>
            <a:r>
              <a:rPr lang="pt-BR" dirty="0" smtClean="0"/>
              <a:t>. É tudo que você precisa para criar um papagaio ou uma pipa para empinar no céu e passar horas brincando.</a:t>
            </a:r>
          </a:p>
          <a:p>
            <a:endParaRPr lang="pt-BR" dirty="0"/>
          </a:p>
        </p:txBody>
      </p:sp>
    </p:spTree>
  </p:cSld>
  <p:clrMapOvr>
    <a:masterClrMapping/>
  </p:clrMapOvr>
  <p:transition spd="med" advTm="15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379</Words>
  <Application>Microsoft Office PowerPoint</Application>
  <PresentationFormat>Apresentação na tela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O Brincar na Educação Infantil</vt:lpstr>
      <vt:lpstr>A importância do Brincar na Educação Infantil</vt:lpstr>
      <vt:lpstr>Jogos Educativos</vt:lpstr>
      <vt:lpstr>Brincadeiras </vt:lpstr>
      <vt:lpstr>Brincadeiras Populares e seu valor</vt:lpstr>
      <vt:lpstr>Alguns Jogos e Brincadeiras</vt:lpstr>
      <vt:lpstr>Slide 7</vt:lpstr>
      <vt:lpstr>Slide 8</vt:lpstr>
      <vt:lpstr>Slide 9</vt:lpstr>
      <vt:lpstr>Fontes e Referências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Bruna</dc:creator>
  <cp:lastModifiedBy>Bruna</cp:lastModifiedBy>
  <cp:revision>30</cp:revision>
  <dcterms:created xsi:type="dcterms:W3CDTF">2020-01-19T23:31:41Z</dcterms:created>
  <dcterms:modified xsi:type="dcterms:W3CDTF">2020-01-20T13:40:55Z</dcterms:modified>
</cp:coreProperties>
</file>